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8" r:id="rId15"/>
    <p:sldId id="31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2165"/>
    <a:srgbClr val="A8287A"/>
    <a:srgbClr val="B01C74"/>
    <a:srgbClr val="5A1642"/>
    <a:srgbClr val="BBBF23"/>
    <a:srgbClr val="EDED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37" autoAdjust="0"/>
    <p:restoredTop sz="94660"/>
  </p:normalViewPr>
  <p:slideViewPr>
    <p:cSldViewPr>
      <p:cViewPr varScale="1">
        <p:scale>
          <a:sx n="111" d="100"/>
          <a:sy n="111" d="100"/>
        </p:scale>
        <p:origin x="-17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DED3B"/>
            </a:gs>
            <a:gs pos="50000">
              <a:srgbClr val="BBBF23"/>
            </a:gs>
            <a:gs pos="100000">
              <a:srgbClr val="92D05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00" y="4005064"/>
            <a:ext cx="2376264" cy="2376264"/>
          </a:xfrm>
          <a:prstGeom prst="rect">
            <a:avLst/>
          </a:prstGeom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0" y="548680"/>
            <a:ext cx="8460432" cy="6120680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solidFill>
                  <a:srgbClr val="C00000"/>
                </a:solidFill>
              </a:rPr>
              <a:t>«Развивающая предметно-пространственная среда </a:t>
            </a:r>
          </a:p>
          <a:p>
            <a:r>
              <a:rPr lang="ru-RU" sz="5000" b="1" dirty="0" smtClean="0">
                <a:solidFill>
                  <a:srgbClr val="C00000"/>
                </a:solidFill>
              </a:rPr>
              <a:t>в соответствии с ФГОС ДО»</a:t>
            </a:r>
          </a:p>
          <a:p>
            <a:pPr algn="l"/>
            <a:endParaRPr lang="ru-RU" sz="4800" b="1" dirty="0">
              <a:solidFill>
                <a:srgbClr val="C00000"/>
              </a:solidFill>
            </a:endParaRPr>
          </a:p>
          <a:p>
            <a:pPr algn="l"/>
            <a:endParaRPr lang="ru-RU" sz="2400" b="1" dirty="0" smtClean="0">
              <a:solidFill>
                <a:schemeClr val="tx1"/>
              </a:solidFill>
            </a:endParaRPr>
          </a:p>
          <a:p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МАДОУ «ЦРР-детский сад №7»,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г. Чернушка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  ноябрь 2015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Деловая игра. Методист: Н.А. Мисюрёва </a:t>
            </a:r>
          </a:p>
          <a:p>
            <a:pPr algn="l"/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720080" cy="720080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691680" y="116632"/>
            <a:ext cx="7257492" cy="6480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b="1" dirty="0">
                <a:latin typeface="Times New Roman"/>
                <a:ea typeface="Times New Roman"/>
              </a:rPr>
              <a:t>должна </a:t>
            </a:r>
            <a:r>
              <a:rPr lang="ru-RU" b="1" dirty="0" smtClean="0">
                <a:latin typeface="Times New Roman"/>
                <a:ea typeface="Times New Roman"/>
              </a:rPr>
              <a:t>обеспечивать РППС?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963196"/>
            <a:ext cx="8784976" cy="506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Р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еализацию   образовательной программы;</a:t>
            </a:r>
            <a:endParaRPr lang="ru-RU" sz="32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Организацию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инклюзивного образования - необходимые для него 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условия;</a:t>
            </a:r>
            <a:endParaRPr lang="ru-RU" sz="32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Национально-культурные, климатические условия,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 которых осуществляется образовательная деятельность</a:t>
            </a: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;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Возрастные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особенностей детей.</a:t>
            </a:r>
            <a:endParaRPr lang="ru-RU" sz="32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123728" y="404664"/>
            <a:ext cx="6717432" cy="64807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Какой должна быть РППС?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484784"/>
            <a:ext cx="8352928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содержательно-насыщенной,</a:t>
            </a: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трансформируемой,</a:t>
            </a: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полифункциональной,</a:t>
            </a: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вариативной</a:t>
            </a:r>
            <a: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, </a:t>
            </a:r>
            <a:endParaRPr lang="ru-RU" sz="4000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доступной </a:t>
            </a: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4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безопасной.</a:t>
            </a:r>
            <a:endParaRPr lang="ru-RU" sz="32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187624" y="404664"/>
            <a:ext cx="7653536" cy="64807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должно обеспечивать разнообразие материалов  	РППС?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484784"/>
            <a:ext cx="90364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игровую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познавательную, исследовательскую и творческую активность всех воспитанников, экспериментирование с доступными детям материалами (в том числе с песком и водой);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двигательную активность, в том числе развитие крупной и мелкой моторики, участие в подвижных играх и соревнованиях;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эмоциональное благополучие детей во взаимодействии с предметно-пространственным окружением;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возможность самовыражения детей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187624" y="260648"/>
            <a:ext cx="7653536" cy="612068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предполагает </a:t>
            </a:r>
            <a:r>
              <a:rPr lang="ru-RU" b="1" dirty="0">
                <a:latin typeface="Times New Roman"/>
                <a:cs typeface="Times New Roman"/>
              </a:rPr>
              <a:t>д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оступность  РППС?</a:t>
            </a:r>
            <a:endParaRPr lang="ru-RU" b="1" dirty="0">
              <a:ea typeface="Calibri"/>
              <a:cs typeface="Times New Roman"/>
            </a:endParaRPr>
          </a:p>
          <a:p>
            <a:pPr algn="just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124744"/>
            <a:ext cx="9144000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Доступность 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для воспитанников, в том числе детей с ограниченными возможностями здоровья и детей-инвалидов, всех помещений, где осуществляется образовательная деятельность;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Свободный 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доступ детей, в том числе детей с ограниченными возможностями здоровья, к играм, игрушкам, материалам, пособиям, обеспечивающим все основные виды детской активности;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Исправность </a:t>
            </a: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 сохранность материалов и оборудования.</a:t>
            </a:r>
            <a:endParaRPr lang="ru-RU" sz="28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187624" y="260648"/>
            <a:ext cx="7653536" cy="612068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Маркеры РППС. Зачем ? КАКИЕ?</a:t>
            </a:r>
            <a:endParaRPr lang="ru-RU" b="1" dirty="0">
              <a:ea typeface="Calibri"/>
              <a:cs typeface="Times New Roman"/>
            </a:endParaRPr>
          </a:p>
          <a:p>
            <a:pPr algn="just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1124744"/>
            <a:ext cx="7416824" cy="5057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Цветовые маркеры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Для  выделения трёх зон: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Рабочей</a:t>
            </a:r>
            <a:endParaRPr lang="ru-RU" sz="4400" b="1" dirty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4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А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ктивной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4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покойной</a:t>
            </a:r>
            <a:endParaRPr lang="ru-RU" sz="4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08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178698"/>
          </a:xfrm>
        </p:spPr>
        <p:txBody>
          <a:bodyPr/>
          <a:lstStyle/>
          <a:p>
            <a:r>
              <a:rPr lang="ru-RU" sz="7200" b="1" i="1" dirty="0" smtClean="0">
                <a:solidFill>
                  <a:srgbClr val="C00000"/>
                </a:solidFill>
              </a:rPr>
              <a:t>СПАСИБО ЗА </a:t>
            </a:r>
            <a:r>
              <a:rPr lang="ru-RU" sz="7200" b="1" i="1" smtClean="0">
                <a:solidFill>
                  <a:srgbClr val="C00000"/>
                </a:solidFill>
              </a:rPr>
              <a:t>АКТИВНУЮ ДЕЯТЕЛЬНОСТЬ!</a:t>
            </a:r>
            <a:r>
              <a:rPr lang="ru-RU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73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0192" y="3861048"/>
            <a:ext cx="2376264" cy="237626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23528" y="764704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Цель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Активизировать знания педагогов по теме: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i="1" dirty="0" smtClean="0">
                <a:latin typeface="Times New Roman" pitchFamily="18" charset="0"/>
                <a:ea typeface="+mj-ea"/>
                <a:cs typeface="Times New Roman" pitchFamily="18" charset="0"/>
              </a:rPr>
              <a:t>«РППС в соответствии с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ФГОС ДО»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4195539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педагоги ДОУ.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547664" y="548680"/>
            <a:ext cx="7056784" cy="1584176"/>
          </a:xfrm>
        </p:spPr>
        <p:txBody>
          <a:bodyPr>
            <a:normAutofit fontScale="47500" lnSpcReduction="20000"/>
          </a:bodyPr>
          <a:lstStyle/>
          <a:p>
            <a:pPr marL="76200" marR="76200" indent="0" algn="just" fontAlgn="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5100" b="1" dirty="0">
                <a:latin typeface="Times New Roman"/>
                <a:ea typeface="Times New Roman"/>
                <a:cs typeface="Times New Roman"/>
              </a:rPr>
              <a:t>Как   называется  среда, которая обеспечивает реализацию различных образовательных программ?</a:t>
            </a:r>
            <a:endParaRPr lang="ru-RU" sz="5100" b="1" dirty="0">
              <a:ea typeface="Calibri"/>
              <a:cs typeface="Times New Roman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600" y="2348880"/>
            <a:ext cx="66967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Развивающая предметно-пространственная среда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(РППС)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195736" y="188640"/>
            <a:ext cx="6891180" cy="1368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Какие формы взаимодействия должна обеспечивать РППС ?</a:t>
            </a:r>
            <a:r>
              <a:rPr lang="ru-RU" sz="3600" b="1" dirty="0" smtClean="0">
                <a:latin typeface="Times New Roman"/>
                <a:ea typeface="Times New Roman"/>
              </a:rPr>
              <a:t> </a:t>
            </a:r>
            <a:endParaRPr lang="ru-RU" sz="3600" b="1" dirty="0">
              <a:latin typeface="Times New Roman"/>
              <a:ea typeface="Times New Roman"/>
            </a:endParaRPr>
          </a:p>
          <a:p>
            <a:pPr marL="76200" marR="76200" indent="0" algn="ctr" fontAlgn="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ru-RU" sz="2400" b="1" dirty="0">
              <a:ea typeface="Calibri"/>
              <a:cs typeface="Times New Roman"/>
            </a:endParaRP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420" y="1340396"/>
            <a:ext cx="9036496" cy="641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Совместную деятельность </a:t>
            </a: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детей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      и взрослых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Совместную деятельность детей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Самостоятельную деятельность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А также возможность </a:t>
            </a: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для уединения.</a:t>
            </a:r>
          </a:p>
          <a:p>
            <a:pPr marR="66675" lvl="0" algn="just">
              <a:lnSpc>
                <a:spcPct val="1150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endParaRPr lang="ru-RU" sz="4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763688" y="188640"/>
            <a:ext cx="6933456" cy="1944216"/>
          </a:xfrm>
        </p:spPr>
        <p:txBody>
          <a:bodyPr>
            <a:normAutofit/>
          </a:bodyPr>
          <a:lstStyle/>
          <a:p>
            <a:pPr marL="76200" marR="76200" indent="254000" algn="just" fontAlgn="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Результатом реализации каких требований ФГОС ДО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должна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быть 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      РППС?</a:t>
            </a:r>
            <a:endParaRPr lang="ru-RU" sz="2400" b="1" dirty="0">
              <a:ea typeface="Calibri"/>
              <a:cs typeface="Times New Roman"/>
            </a:endParaRP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564904"/>
            <a:ext cx="8784976" cy="2685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6675">
              <a:lnSpc>
                <a:spcPct val="1150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sz="5400" b="1" dirty="0">
                <a:solidFill>
                  <a:schemeClr val="tx2">
                    <a:lumMod val="75000"/>
                  </a:schemeClr>
                </a:solidFill>
              </a:rPr>
              <a:t>3.3.Требования к 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условиям реализации ООП ДО</a:t>
            </a:r>
            <a:endParaRPr lang="ru-RU" sz="36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691680" y="188640"/>
            <a:ext cx="6573416" cy="172819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области ФГОС ДО должны находить отражение в РППС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504" y="2132856"/>
            <a:ext cx="8730983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Социально-коммуникативное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Познавательное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Речевое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Физическое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Художественно-эстетическое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619672" y="476672"/>
            <a:ext cx="6933456" cy="792088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включает в себя сектор активной деятельности? Его составляющая в 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340769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>
                <a:solidFill>
                  <a:srgbClr val="002060"/>
                </a:solidFill>
              </a:rPr>
              <a:t>(50</a:t>
            </a:r>
            <a:r>
              <a:rPr lang="ru-RU" sz="6000" b="1" dirty="0" smtClean="0">
                <a:solidFill>
                  <a:srgbClr val="002060"/>
                </a:solidFill>
              </a:rPr>
              <a:t>%):</a:t>
            </a:r>
            <a:endParaRPr lang="ru-RU" sz="6000" dirty="0">
              <a:solidFill>
                <a:srgbClr val="002060"/>
              </a:solidFill>
            </a:endParaRPr>
          </a:p>
          <a:p>
            <a:pPr marL="685800" lvl="0" indent="-685800">
              <a:buFont typeface="Wingdings" panose="05000000000000000000" pitchFamily="2" charset="2"/>
              <a:buChar char="ü"/>
            </a:pPr>
            <a:r>
              <a:rPr lang="ru-RU" sz="4800" b="1" dirty="0" smtClean="0">
                <a:solidFill>
                  <a:srgbClr val="002060"/>
                </a:solidFill>
              </a:rPr>
              <a:t>центр двигательной активности</a:t>
            </a:r>
            <a:r>
              <a:rPr lang="ru-RU" sz="4800" b="1" dirty="0">
                <a:solidFill>
                  <a:srgbClr val="002060"/>
                </a:solidFill>
              </a:rPr>
              <a:t>, </a:t>
            </a:r>
          </a:p>
          <a:p>
            <a:pPr marL="685800" lvl="0" indent="-685800">
              <a:buFont typeface="Wingdings" panose="05000000000000000000" pitchFamily="2" charset="2"/>
              <a:buChar char="ü"/>
            </a:pPr>
            <a:r>
              <a:rPr lang="ru-RU" sz="4800" b="1" dirty="0" smtClean="0">
                <a:solidFill>
                  <a:srgbClr val="002060"/>
                </a:solidFill>
              </a:rPr>
              <a:t>центр музыкально-театрализованной деятельности, </a:t>
            </a:r>
          </a:p>
          <a:p>
            <a:pPr marL="685800" lvl="0" indent="-685800">
              <a:buFont typeface="Wingdings" panose="05000000000000000000" pitchFamily="2" charset="2"/>
              <a:buChar char="ü"/>
            </a:pPr>
            <a:r>
              <a:rPr lang="ru-RU" sz="4800" b="1" dirty="0" smtClean="0">
                <a:solidFill>
                  <a:srgbClr val="002060"/>
                </a:solidFill>
              </a:rPr>
              <a:t> </a:t>
            </a:r>
            <a:r>
              <a:rPr lang="ru-RU" sz="4800" b="1" dirty="0">
                <a:solidFill>
                  <a:srgbClr val="002060"/>
                </a:solidFill>
              </a:rPr>
              <a:t>игровые центры;</a:t>
            </a:r>
          </a:p>
          <a:p>
            <a:pPr algn="ctr"/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051720" y="404664"/>
            <a:ext cx="6645424" cy="1080120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включает в себя сектор </a:t>
            </a:r>
            <a:r>
              <a:rPr lang="ru-RU" sz="27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спокойной деятельности</a:t>
            </a:r>
            <a:r>
              <a:rPr lang="ru-RU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 Его составляющая в </a:t>
            </a:r>
            <a:r>
              <a:rPr lang="ru-RU" sz="27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b="1" dirty="0" smtClean="0">
                <a:latin typeface="Times New Roman"/>
                <a:ea typeface="Times-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844824"/>
            <a:ext cx="8712968" cy="4574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5400" b="1" dirty="0" smtClean="0">
                <a:solidFill>
                  <a:srgbClr val="002060"/>
                </a:solidFill>
                <a:latin typeface="Times New Roman"/>
                <a:ea typeface="Times-Roman"/>
                <a:cs typeface="Times New Roman"/>
              </a:rPr>
              <a:t>20%</a:t>
            </a:r>
          </a:p>
          <a:p>
            <a:pPr marL="685800" lvl="0" indent="-685800">
              <a:lnSpc>
                <a:spcPct val="115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4800" b="1" dirty="0" smtClean="0">
                <a:solidFill>
                  <a:srgbClr val="002060"/>
                </a:solidFill>
                <a:latin typeface="Times New Roman"/>
                <a:ea typeface="Times-Roman"/>
                <a:cs typeface="Times New Roman"/>
              </a:rPr>
              <a:t>центр </a:t>
            </a:r>
            <a:r>
              <a:rPr lang="ru-RU" sz="4800" b="1" dirty="0">
                <a:solidFill>
                  <a:srgbClr val="002060"/>
                </a:solidFill>
                <a:latin typeface="Times New Roman"/>
                <a:ea typeface="Times-Roman"/>
                <a:cs typeface="Times New Roman"/>
              </a:rPr>
              <a:t>художественной литературы, </a:t>
            </a:r>
            <a:endParaRPr lang="ru-RU" sz="4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685800" lvl="0" indent="-685800">
              <a:lnSpc>
                <a:spcPct val="115000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4800" b="1" dirty="0" smtClean="0">
                <a:solidFill>
                  <a:srgbClr val="002060"/>
                </a:solidFill>
                <a:latin typeface="Times New Roman"/>
                <a:ea typeface="Times-Roman"/>
                <a:cs typeface="Times New Roman"/>
              </a:rPr>
              <a:t>центр </a:t>
            </a:r>
            <a:r>
              <a:rPr lang="ru-RU" sz="4800" b="1" dirty="0">
                <a:solidFill>
                  <a:srgbClr val="002060"/>
                </a:solidFill>
                <a:latin typeface="Times New Roman"/>
                <a:ea typeface="Times-Roman"/>
                <a:cs typeface="Times New Roman"/>
              </a:rPr>
              <a:t>природы, </a:t>
            </a:r>
            <a:endParaRPr lang="ru-RU" sz="4000" b="1" dirty="0" smtClean="0">
              <a:solidFill>
                <a:srgbClr val="002060"/>
              </a:solidFill>
              <a:ea typeface="Times-Roman"/>
              <a:cs typeface="Times New Roman"/>
            </a:endParaRPr>
          </a:p>
          <a:p>
            <a:pPr marL="685800" lvl="0" indent="-685800">
              <a:lnSpc>
                <a:spcPct val="115000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4800" b="1" dirty="0" smtClean="0">
                <a:solidFill>
                  <a:srgbClr val="002060"/>
                </a:solidFill>
                <a:latin typeface="Times New Roman"/>
                <a:ea typeface="Times-Roman"/>
              </a:rPr>
              <a:t>центр  отдыха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123728" y="404664"/>
            <a:ext cx="6645424" cy="1296144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включает в себя </a:t>
            </a:r>
            <a:r>
              <a:rPr lang="ru-RU" sz="27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рабочий сектор? </a:t>
            </a:r>
            <a:r>
              <a:rPr lang="ru-RU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Его составляющая в %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772816"/>
            <a:ext cx="8892480" cy="4087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5400" b="1" dirty="0" smtClean="0">
                <a:solidFill>
                  <a:srgbClr val="002060"/>
                </a:solidFill>
                <a:latin typeface="Times New Roman"/>
                <a:ea typeface="Times-Roman"/>
                <a:cs typeface="Times New Roman"/>
              </a:rPr>
              <a:t>30%: </a:t>
            </a:r>
            <a:endParaRPr lang="ru-RU" sz="5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Times-Roman"/>
                <a:cs typeface="Times New Roman"/>
              </a:rPr>
              <a:t>-центр 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Times-Roman"/>
                <a:cs typeface="Times New Roman"/>
              </a:rPr>
              <a:t>познавательно-исследовательской деятельности, </a:t>
            </a:r>
            <a:endParaRPr lang="ru-RU" sz="4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4400" b="1" dirty="0">
                <a:solidFill>
                  <a:srgbClr val="002060"/>
                </a:solidFill>
                <a:latin typeface="Times New Roman"/>
                <a:ea typeface="Times-Roman"/>
              </a:rPr>
              <a:t>- центр продуктивной деятельности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Calibri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</TotalTime>
  <Words>405</Words>
  <Application>Microsoft Office PowerPoint</Application>
  <PresentationFormat>Экран (4:3)</PresentationFormat>
  <Paragraphs>80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АКТИВНУЮ ДЕЯТЕЛЬНОСТЬ!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cp:lastModifiedBy>UserName</cp:lastModifiedBy>
  <cp:revision>147</cp:revision>
  <dcterms:modified xsi:type="dcterms:W3CDTF">2015-11-24T13:21:57Z</dcterms:modified>
</cp:coreProperties>
</file>